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varScale="1">
        <p:scale>
          <a:sx n="133" d="100"/>
          <a:sy n="133" d="100"/>
        </p:scale>
        <p:origin x="-98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2637123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1449024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3721656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2461225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1745628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3138541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675657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565194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272185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902618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5C3E14F-8D39-48EE-84B9-7955A44F4178}" type="datetimeFigureOut">
              <a:rPr kumimoji="1" lang="ja-JP" altLang="en-US" smtClean="0"/>
              <a:pPr/>
              <a:t>2020/4/24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60255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C3E14F-8D39-48EE-84B9-7955A44F4178}" type="datetimeFigureOut">
              <a:rPr kumimoji="1" lang="ja-JP" altLang="en-US" smtClean="0"/>
              <a:pPr/>
              <a:t>2020/4/24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9748B6-500A-408C-AFCE-ACBB15170606}" type="slidenum">
              <a:rPr kumimoji="1" lang="ja-JP" altLang="en-US" smtClean="0"/>
              <a:pPr/>
              <a:t>&lt;#&gt;</a:t>
            </a:fld>
            <a:endParaRPr kumimoji="1" lang="ja-JP" altLang="en-US"/>
          </a:p>
        </p:txBody>
      </p:sp>
    </p:spTree>
    <p:extLst>
      <p:ext uri="{BB962C8B-B14F-4D97-AF65-F5344CB8AC3E}">
        <p14:creationId xmlns:p14="http://schemas.microsoft.com/office/powerpoint/2010/main" xmlns="" val="10117699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i-guazu.co.jp/topics/2020/03/20200323-news.html"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iguazu-xyz.jp/knowledge/trend_02"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eg"/><Relationship Id="rId9" Type="http://schemas.openxmlformats.org/officeDocument/2006/relationships/image" Target="../media/image2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8871C2D3-FA15-4ABA-BAC4-89247DCFEB29}"/>
              </a:ext>
            </a:extLst>
          </p:cNvPr>
          <p:cNvPicPr>
            <a:picLocks noChangeAspect="1"/>
          </p:cNvPicPr>
          <p:nvPr/>
        </p:nvPicPr>
        <p:blipFill>
          <a:blip r:embed="rId2" cstate="print"/>
          <a:stretch>
            <a:fillRect/>
          </a:stretch>
        </p:blipFill>
        <p:spPr>
          <a:xfrm>
            <a:off x="324976" y="921797"/>
            <a:ext cx="8491419" cy="3113362"/>
          </a:xfrm>
          <a:prstGeom prst="rect">
            <a:avLst/>
          </a:prstGeom>
        </p:spPr>
      </p:pic>
      <p:sp>
        <p:nvSpPr>
          <p:cNvPr id="5" name="テキスト ボックス 4">
            <a:extLst>
              <a:ext uri="{FF2B5EF4-FFF2-40B4-BE49-F238E27FC236}">
                <a16:creationId xmlns:a16="http://schemas.microsoft.com/office/drawing/2014/main" xmlns="" id="{9E855F0D-9382-44BA-B23B-0BB59528E9FD}"/>
              </a:ext>
            </a:extLst>
          </p:cNvPr>
          <p:cNvSpPr txBox="1"/>
          <p:nvPr/>
        </p:nvSpPr>
        <p:spPr>
          <a:xfrm>
            <a:off x="58994" y="4315810"/>
            <a:ext cx="6241132" cy="923330"/>
          </a:xfrm>
          <a:prstGeom prst="rect">
            <a:avLst/>
          </a:prstGeom>
          <a:noFill/>
        </p:spPr>
        <p:txBody>
          <a:bodyPr wrap="none" rtlCol="0">
            <a:spAutoFit/>
          </a:bodyPr>
          <a:lstStyle/>
          <a:p>
            <a:r>
              <a:rPr kumimoji="1" lang="en-US" altLang="ja-JP" dirty="0">
                <a:hlinkClick r:id="rId3"/>
              </a:rPr>
              <a:t>https://www.i-guazu.co.jp/topics/2020/03/20200323-news.html</a:t>
            </a:r>
            <a:endParaRPr kumimoji="1" lang="en-US" altLang="ja-JP" dirty="0"/>
          </a:p>
          <a:p>
            <a:r>
              <a:rPr kumimoji="1" lang="en-US" altLang="ja-JP" dirty="0">
                <a:hlinkClick r:id="rId4"/>
              </a:rPr>
              <a:t>https://www.iguazu-xyz.jp/knowledge/trend_02</a:t>
            </a:r>
            <a:endParaRPr kumimoji="1" lang="en-US" altLang="ja-JP" dirty="0"/>
          </a:p>
          <a:p>
            <a:endParaRPr kumimoji="1" lang="ja-JP" altLang="en-US" dirty="0"/>
          </a:p>
        </p:txBody>
      </p:sp>
      <p:pic>
        <p:nvPicPr>
          <p:cNvPr id="6" name="図 5">
            <a:extLst>
              <a:ext uri="{FF2B5EF4-FFF2-40B4-BE49-F238E27FC236}">
                <a16:creationId xmlns:a16="http://schemas.microsoft.com/office/drawing/2014/main" xmlns="" id="{C37AAD4B-6BD8-437A-95F1-985B0645F430}"/>
              </a:ext>
            </a:extLst>
          </p:cNvPr>
          <p:cNvPicPr>
            <a:picLocks noChangeAspect="1"/>
          </p:cNvPicPr>
          <p:nvPr/>
        </p:nvPicPr>
        <p:blipFill>
          <a:blip r:embed="rId5" cstate="print"/>
          <a:stretch>
            <a:fillRect/>
          </a:stretch>
        </p:blipFill>
        <p:spPr>
          <a:xfrm>
            <a:off x="58994" y="5280524"/>
            <a:ext cx="6828571" cy="542857"/>
          </a:xfrm>
          <a:prstGeom prst="rect">
            <a:avLst/>
          </a:prstGeom>
        </p:spPr>
      </p:pic>
      <p:pic>
        <p:nvPicPr>
          <p:cNvPr id="7" name="図 6">
            <a:extLst>
              <a:ext uri="{FF2B5EF4-FFF2-40B4-BE49-F238E27FC236}">
                <a16:creationId xmlns:a16="http://schemas.microsoft.com/office/drawing/2014/main" xmlns="" id="{90037CF1-6A1B-409D-8569-D85D112D5BD2}"/>
              </a:ext>
            </a:extLst>
          </p:cNvPr>
          <p:cNvPicPr>
            <a:picLocks noChangeAspect="1"/>
          </p:cNvPicPr>
          <p:nvPr/>
        </p:nvPicPr>
        <p:blipFill>
          <a:blip r:embed="rId6" cstate="print"/>
          <a:stretch>
            <a:fillRect/>
          </a:stretch>
        </p:blipFill>
        <p:spPr>
          <a:xfrm>
            <a:off x="0" y="5906150"/>
            <a:ext cx="9144000" cy="951850"/>
          </a:xfrm>
          <a:prstGeom prst="rect">
            <a:avLst/>
          </a:prstGeom>
        </p:spPr>
      </p:pic>
      <p:sp>
        <p:nvSpPr>
          <p:cNvPr id="8" name="テキスト ボックス 7">
            <a:extLst>
              <a:ext uri="{FF2B5EF4-FFF2-40B4-BE49-F238E27FC236}">
                <a16:creationId xmlns:a16="http://schemas.microsoft.com/office/drawing/2014/main" xmlns="" id="{13E995BE-D6CB-4D97-B4FB-6E7DF411BE5B}"/>
              </a:ext>
            </a:extLst>
          </p:cNvPr>
          <p:cNvSpPr txBox="1"/>
          <p:nvPr/>
        </p:nvSpPr>
        <p:spPr>
          <a:xfrm>
            <a:off x="223301" y="157311"/>
            <a:ext cx="8034874" cy="369332"/>
          </a:xfrm>
          <a:prstGeom prst="rect">
            <a:avLst/>
          </a:prstGeom>
          <a:noFill/>
        </p:spPr>
        <p:txBody>
          <a:bodyPr wrap="square" rtlCol="0">
            <a:spAutoFit/>
          </a:bodyPr>
          <a:lstStyle/>
          <a:p>
            <a:r>
              <a:rPr kumimoji="1" lang="ja-JP" altLang="en-US" dirty="0" smtClean="0"/>
              <a:t>㈱イグアスさんが</a:t>
            </a:r>
            <a:r>
              <a:rPr kumimoji="1" lang="ja-JP" altLang="en-US" dirty="0"/>
              <a:t>公開しているマスク</a:t>
            </a:r>
            <a:r>
              <a:rPr kumimoji="1" lang="ja-JP" altLang="en-US" dirty="0" smtClean="0"/>
              <a:t>３</a:t>
            </a:r>
            <a:r>
              <a:rPr kumimoji="1" lang="en-US" altLang="ja-JP" dirty="0"/>
              <a:t>D</a:t>
            </a:r>
            <a:r>
              <a:rPr kumimoji="1" lang="ja-JP" altLang="en-US" dirty="0" smtClean="0"/>
              <a:t>データ（元データの出所）</a:t>
            </a:r>
            <a:endParaRPr kumimoji="1" lang="ja-JP" altLang="en-US" dirty="0"/>
          </a:p>
        </p:txBody>
      </p:sp>
      <p:pic>
        <p:nvPicPr>
          <p:cNvPr id="9" name="図 8">
            <a:extLst>
              <a:ext uri="{FF2B5EF4-FFF2-40B4-BE49-F238E27FC236}">
                <a16:creationId xmlns:a16="http://schemas.microsoft.com/office/drawing/2014/main" xmlns="" id="{49E1F4DD-8787-454B-9272-B17C5CF0BEC1}"/>
              </a:ext>
            </a:extLst>
          </p:cNvPr>
          <p:cNvPicPr>
            <a:picLocks noChangeAspect="1"/>
          </p:cNvPicPr>
          <p:nvPr/>
        </p:nvPicPr>
        <p:blipFill>
          <a:blip r:embed="rId7" cstate="print"/>
          <a:stretch>
            <a:fillRect/>
          </a:stretch>
        </p:blipFill>
        <p:spPr>
          <a:xfrm>
            <a:off x="368902" y="1115549"/>
            <a:ext cx="2350703" cy="183747"/>
          </a:xfrm>
          <a:prstGeom prst="rect">
            <a:avLst/>
          </a:prstGeom>
        </p:spPr>
      </p:pic>
      <p:pic>
        <p:nvPicPr>
          <p:cNvPr id="10" name="図 9">
            <a:extLst>
              <a:ext uri="{FF2B5EF4-FFF2-40B4-BE49-F238E27FC236}">
                <a16:creationId xmlns:a16="http://schemas.microsoft.com/office/drawing/2014/main" xmlns="" id="{076B3632-3F9B-468B-9800-3D20B3B1FCC4}"/>
              </a:ext>
            </a:extLst>
          </p:cNvPr>
          <p:cNvPicPr>
            <a:picLocks noChangeAspect="1"/>
          </p:cNvPicPr>
          <p:nvPr/>
        </p:nvPicPr>
        <p:blipFill>
          <a:blip r:embed="rId8" cstate="print"/>
          <a:stretch>
            <a:fillRect/>
          </a:stretch>
        </p:blipFill>
        <p:spPr>
          <a:xfrm>
            <a:off x="3536853" y="1115549"/>
            <a:ext cx="2350703" cy="190597"/>
          </a:xfrm>
          <a:prstGeom prst="rect">
            <a:avLst/>
          </a:prstGeom>
        </p:spPr>
      </p:pic>
      <p:pic>
        <p:nvPicPr>
          <p:cNvPr id="11" name="図 10">
            <a:extLst>
              <a:ext uri="{FF2B5EF4-FFF2-40B4-BE49-F238E27FC236}">
                <a16:creationId xmlns:a16="http://schemas.microsoft.com/office/drawing/2014/main" xmlns="" id="{57E44434-4595-4D2C-AEFE-99935FFEF693}"/>
              </a:ext>
            </a:extLst>
          </p:cNvPr>
          <p:cNvPicPr>
            <a:picLocks noChangeAspect="1"/>
          </p:cNvPicPr>
          <p:nvPr/>
        </p:nvPicPr>
        <p:blipFill>
          <a:blip r:embed="rId9" cstate="print"/>
          <a:stretch>
            <a:fillRect/>
          </a:stretch>
        </p:blipFill>
        <p:spPr>
          <a:xfrm>
            <a:off x="6424396" y="1115549"/>
            <a:ext cx="2350703" cy="209092"/>
          </a:xfrm>
          <a:prstGeom prst="rect">
            <a:avLst/>
          </a:prstGeom>
        </p:spPr>
      </p:pic>
    </p:spTree>
    <p:extLst>
      <p:ext uri="{BB962C8B-B14F-4D97-AF65-F5344CB8AC3E}">
        <p14:creationId xmlns:p14="http://schemas.microsoft.com/office/powerpoint/2010/main" xmlns="" val="1383357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屋内, 座る, テーブル, ホワイト が含まれている画像&#10;&#10;自動的に生成された説明">
            <a:extLst>
              <a:ext uri="{FF2B5EF4-FFF2-40B4-BE49-F238E27FC236}">
                <a16:creationId xmlns:a16="http://schemas.microsoft.com/office/drawing/2014/main" xmlns="" id="{216FC1A3-85CF-4001-9A34-C95526AC57D4}"/>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11770" r="14639" b="13317"/>
          <a:stretch/>
        </p:blipFill>
        <p:spPr>
          <a:xfrm>
            <a:off x="158452" y="1546051"/>
            <a:ext cx="4696718" cy="3130695"/>
          </a:xfrm>
          <a:prstGeom prst="rect">
            <a:avLst/>
          </a:prstGeom>
        </p:spPr>
      </p:pic>
      <p:sp>
        <p:nvSpPr>
          <p:cNvPr id="4" name="テキスト ボックス 3">
            <a:extLst>
              <a:ext uri="{FF2B5EF4-FFF2-40B4-BE49-F238E27FC236}">
                <a16:creationId xmlns:a16="http://schemas.microsoft.com/office/drawing/2014/main" xmlns="" id="{71CB21A7-6712-41DF-8DE2-CA8D46B8CCFE}"/>
              </a:ext>
            </a:extLst>
          </p:cNvPr>
          <p:cNvSpPr txBox="1"/>
          <p:nvPr/>
        </p:nvSpPr>
        <p:spPr>
          <a:xfrm>
            <a:off x="70792" y="88490"/>
            <a:ext cx="6524686" cy="369332"/>
          </a:xfrm>
          <a:prstGeom prst="rect">
            <a:avLst/>
          </a:prstGeom>
          <a:noFill/>
        </p:spPr>
        <p:txBody>
          <a:bodyPr wrap="square" rtlCol="0">
            <a:spAutoFit/>
          </a:bodyPr>
          <a:lstStyle/>
          <a:p>
            <a:r>
              <a:rPr kumimoji="1" lang="ja-JP" altLang="en-US" dirty="0"/>
              <a:t>㈱イグアス公開データをベースに改造した</a:t>
            </a:r>
            <a:r>
              <a:rPr kumimoji="1" lang="ja-JP" altLang="en-US" dirty="0" smtClean="0"/>
              <a:t>例①</a:t>
            </a:r>
            <a:r>
              <a:rPr kumimoji="1" lang="ja-JP" altLang="en-US" dirty="0"/>
              <a:t>　</a:t>
            </a:r>
            <a:r>
              <a:rPr kumimoji="1" lang="en-US" altLang="ja-JP" dirty="0"/>
              <a:t>Type-1</a:t>
            </a:r>
            <a:endParaRPr kumimoji="1" lang="ja-JP" altLang="en-US" dirty="0"/>
          </a:p>
        </p:txBody>
      </p:sp>
      <p:sp>
        <p:nvSpPr>
          <p:cNvPr id="10" name="テキスト ボックス 9">
            <a:extLst>
              <a:ext uri="{FF2B5EF4-FFF2-40B4-BE49-F238E27FC236}">
                <a16:creationId xmlns:a16="http://schemas.microsoft.com/office/drawing/2014/main" xmlns="" id="{BBF9364C-C9DA-4B73-971D-6BF0EE393088}"/>
              </a:ext>
            </a:extLst>
          </p:cNvPr>
          <p:cNvSpPr txBox="1"/>
          <p:nvPr/>
        </p:nvSpPr>
        <p:spPr>
          <a:xfrm>
            <a:off x="3179752" y="3683676"/>
            <a:ext cx="1244764" cy="369332"/>
          </a:xfrm>
          <a:prstGeom prst="rect">
            <a:avLst/>
          </a:prstGeom>
          <a:noFill/>
        </p:spPr>
        <p:txBody>
          <a:bodyPr wrap="square" rtlCol="0">
            <a:spAutoFit/>
          </a:bodyPr>
          <a:lstStyle/>
          <a:p>
            <a:r>
              <a:rPr kumimoji="1" lang="en-US" altLang="ja-JP" dirty="0"/>
              <a:t>Size-L</a:t>
            </a:r>
            <a:endParaRPr kumimoji="1" lang="ja-JP" altLang="en-US" dirty="0"/>
          </a:p>
        </p:txBody>
      </p:sp>
      <p:sp>
        <p:nvSpPr>
          <p:cNvPr id="13" name="テキスト ボックス 12">
            <a:extLst>
              <a:ext uri="{FF2B5EF4-FFF2-40B4-BE49-F238E27FC236}">
                <a16:creationId xmlns:a16="http://schemas.microsoft.com/office/drawing/2014/main" xmlns="" id="{C61F78C5-8A07-48BE-B903-C8B5EAD2B090}"/>
              </a:ext>
            </a:extLst>
          </p:cNvPr>
          <p:cNvSpPr txBox="1"/>
          <p:nvPr/>
        </p:nvSpPr>
        <p:spPr>
          <a:xfrm>
            <a:off x="1701965" y="3499010"/>
            <a:ext cx="1244764" cy="369332"/>
          </a:xfrm>
          <a:prstGeom prst="rect">
            <a:avLst/>
          </a:prstGeom>
          <a:noFill/>
        </p:spPr>
        <p:txBody>
          <a:bodyPr wrap="square" rtlCol="0">
            <a:spAutoFit/>
          </a:bodyPr>
          <a:lstStyle/>
          <a:p>
            <a:r>
              <a:rPr kumimoji="1" lang="en-US" altLang="ja-JP" dirty="0"/>
              <a:t>Size-M</a:t>
            </a:r>
            <a:endParaRPr kumimoji="1" lang="ja-JP" altLang="en-US" dirty="0"/>
          </a:p>
        </p:txBody>
      </p:sp>
      <p:sp>
        <p:nvSpPr>
          <p:cNvPr id="14" name="テキスト ボックス 13">
            <a:extLst>
              <a:ext uri="{FF2B5EF4-FFF2-40B4-BE49-F238E27FC236}">
                <a16:creationId xmlns:a16="http://schemas.microsoft.com/office/drawing/2014/main" xmlns="" id="{4A5BEE32-900B-44F8-B2E2-D17FBD0ACA5B}"/>
              </a:ext>
            </a:extLst>
          </p:cNvPr>
          <p:cNvSpPr txBox="1"/>
          <p:nvPr/>
        </p:nvSpPr>
        <p:spPr>
          <a:xfrm>
            <a:off x="457201" y="3314344"/>
            <a:ext cx="1244764" cy="369332"/>
          </a:xfrm>
          <a:prstGeom prst="rect">
            <a:avLst/>
          </a:prstGeom>
          <a:noFill/>
        </p:spPr>
        <p:txBody>
          <a:bodyPr wrap="square" rtlCol="0">
            <a:spAutoFit/>
          </a:bodyPr>
          <a:lstStyle/>
          <a:p>
            <a:r>
              <a:rPr kumimoji="1" lang="en-US" altLang="ja-JP" dirty="0"/>
              <a:t>Size-S</a:t>
            </a:r>
            <a:endParaRPr kumimoji="1" lang="ja-JP" altLang="en-US" dirty="0"/>
          </a:p>
        </p:txBody>
      </p:sp>
      <p:sp>
        <p:nvSpPr>
          <p:cNvPr id="15" name="テキスト ボックス 14">
            <a:extLst>
              <a:ext uri="{FF2B5EF4-FFF2-40B4-BE49-F238E27FC236}">
                <a16:creationId xmlns:a16="http://schemas.microsoft.com/office/drawing/2014/main" xmlns="" id="{EAB516D7-2C76-40FA-9506-A0E6C8DEBEBD}"/>
              </a:ext>
            </a:extLst>
          </p:cNvPr>
          <p:cNvSpPr txBox="1"/>
          <p:nvPr/>
        </p:nvSpPr>
        <p:spPr>
          <a:xfrm>
            <a:off x="259572" y="470860"/>
            <a:ext cx="8329889" cy="1015663"/>
          </a:xfrm>
          <a:prstGeom prst="rect">
            <a:avLst/>
          </a:prstGeom>
          <a:noFill/>
        </p:spPr>
        <p:txBody>
          <a:bodyPr wrap="square" rtlCol="0">
            <a:spAutoFit/>
          </a:bodyPr>
          <a:lstStyle/>
          <a:p>
            <a:r>
              <a:rPr kumimoji="1" lang="ja-JP" altLang="en-US" sz="1200" dirty="0"/>
              <a:t>顔へのフィット感を重視するとマスクの厚みは</a:t>
            </a:r>
            <a:r>
              <a:rPr kumimoji="1" lang="en-US" altLang="ja-JP" sz="1200" dirty="0"/>
              <a:t>1mm</a:t>
            </a:r>
            <a:r>
              <a:rPr kumimoji="1" lang="ja-JP" altLang="en-US" sz="1200" dirty="0"/>
              <a:t>程度が適切と思われます。</a:t>
            </a:r>
            <a:endParaRPr kumimoji="1" lang="en-US" altLang="ja-JP" sz="1200" dirty="0"/>
          </a:p>
          <a:p>
            <a:r>
              <a:rPr kumimoji="1" lang="en-US" altLang="ja-JP" sz="1200" dirty="0"/>
              <a:t>2mm</a:t>
            </a:r>
            <a:r>
              <a:rPr kumimoji="1" lang="ja-JP" altLang="en-US" sz="1200" dirty="0"/>
              <a:t>で作成すると顔へのフィット感が悪く、お面のような使用感でした（</a:t>
            </a:r>
            <a:r>
              <a:rPr kumimoji="1" lang="en-US" altLang="ja-JP" sz="1200" dirty="0"/>
              <a:t>PLA</a:t>
            </a:r>
            <a:r>
              <a:rPr kumimoji="1" lang="ja-JP" altLang="en-US" sz="1200" dirty="0"/>
              <a:t>材で造形）。</a:t>
            </a:r>
            <a:endParaRPr kumimoji="1" lang="en-US" altLang="ja-JP" sz="1200" dirty="0"/>
          </a:p>
          <a:p>
            <a:r>
              <a:rPr kumimoji="1" lang="ja-JP" altLang="en-US" sz="1200" dirty="0"/>
              <a:t>また、手持ちの</a:t>
            </a:r>
            <a:r>
              <a:rPr kumimoji="1" lang="en-US" altLang="ja-JP" sz="1200" dirty="0"/>
              <a:t>FDM</a:t>
            </a:r>
            <a:r>
              <a:rPr kumimoji="1" lang="ja-JP" altLang="en-US" sz="1200" dirty="0"/>
              <a:t>式</a:t>
            </a:r>
            <a:r>
              <a:rPr kumimoji="1" lang="en-US" altLang="ja-JP" sz="1200" dirty="0"/>
              <a:t>3D</a:t>
            </a:r>
            <a:r>
              <a:rPr kumimoji="1" lang="ja-JP" altLang="en-US" sz="1200" dirty="0"/>
              <a:t>プリンター材料の</a:t>
            </a:r>
            <a:r>
              <a:rPr kumimoji="1" lang="en-US" altLang="ja-JP" sz="1200" dirty="0"/>
              <a:t>PLA</a:t>
            </a:r>
            <a:r>
              <a:rPr kumimoji="1" lang="ja-JP" altLang="en-US" sz="1200" dirty="0"/>
              <a:t>を使用して厚み</a:t>
            </a:r>
            <a:r>
              <a:rPr kumimoji="1" lang="en-US" altLang="ja-JP" sz="1200" dirty="0"/>
              <a:t>1mm</a:t>
            </a:r>
            <a:r>
              <a:rPr kumimoji="1" lang="ja-JP" altLang="en-US" sz="1200" dirty="0"/>
              <a:t>で作成すると、硬くて脆い材料の特性から仕上げ作業時に外周部の欠けや割れが発生しました。</a:t>
            </a:r>
            <a:endParaRPr kumimoji="1" lang="en-US" altLang="ja-JP" sz="1200" dirty="0"/>
          </a:p>
          <a:p>
            <a:r>
              <a:rPr kumimoji="1" lang="en-US" altLang="ja-JP" sz="1200" dirty="0">
                <a:solidFill>
                  <a:srgbClr val="FF0000"/>
                </a:solidFill>
              </a:rPr>
              <a:t>【</a:t>
            </a:r>
            <a:r>
              <a:rPr kumimoji="1" lang="ja-JP" altLang="en-US" sz="1200" dirty="0">
                <a:solidFill>
                  <a:srgbClr val="FF0000"/>
                </a:solidFill>
              </a:rPr>
              <a:t>改造内容</a:t>
            </a:r>
            <a:r>
              <a:rPr kumimoji="1" lang="en-US" altLang="ja-JP" sz="1200" dirty="0">
                <a:solidFill>
                  <a:srgbClr val="FF0000"/>
                </a:solidFill>
              </a:rPr>
              <a:t>】PLA</a:t>
            </a:r>
            <a:r>
              <a:rPr kumimoji="1" lang="ja-JP" altLang="en-US" sz="1200" dirty="0">
                <a:solidFill>
                  <a:srgbClr val="FF0000"/>
                </a:solidFill>
              </a:rPr>
              <a:t>材での造形を配慮して、基本厚み</a:t>
            </a:r>
            <a:r>
              <a:rPr kumimoji="1" lang="en-US" altLang="ja-JP" sz="1200" dirty="0">
                <a:solidFill>
                  <a:srgbClr val="FF0000"/>
                </a:solidFill>
              </a:rPr>
              <a:t>1mm</a:t>
            </a:r>
            <a:r>
              <a:rPr kumimoji="1" lang="ja-JP" altLang="en-US" sz="1200" dirty="0">
                <a:solidFill>
                  <a:srgbClr val="FF0000"/>
                </a:solidFill>
              </a:rPr>
              <a:t>のままで外周部を</a:t>
            </a:r>
            <a:r>
              <a:rPr kumimoji="1" lang="ja-JP" altLang="en-US" sz="1200" dirty="0" smtClean="0">
                <a:solidFill>
                  <a:srgbClr val="FF0000"/>
                </a:solidFill>
              </a:rPr>
              <a:t>補強しました。</a:t>
            </a:r>
            <a:endParaRPr kumimoji="1" lang="ja-JP" altLang="en-US" sz="1200" dirty="0">
              <a:solidFill>
                <a:srgbClr val="FF0000"/>
              </a:solidFill>
            </a:endParaRPr>
          </a:p>
        </p:txBody>
      </p:sp>
      <p:pic>
        <p:nvPicPr>
          <p:cNvPr id="11" name="図 10">
            <a:extLst>
              <a:ext uri="{FF2B5EF4-FFF2-40B4-BE49-F238E27FC236}">
                <a16:creationId xmlns:a16="http://schemas.microsoft.com/office/drawing/2014/main" xmlns="" id="{C83537E5-3BF0-4CA0-A5AB-4CDB8340255D}"/>
              </a:ext>
            </a:extLst>
          </p:cNvPr>
          <p:cNvPicPr>
            <a:picLocks noChangeAspect="1"/>
          </p:cNvPicPr>
          <p:nvPr/>
        </p:nvPicPr>
        <p:blipFill>
          <a:blip r:embed="rId3" cstate="print"/>
          <a:stretch>
            <a:fillRect/>
          </a:stretch>
        </p:blipFill>
        <p:spPr>
          <a:xfrm>
            <a:off x="206477" y="4861412"/>
            <a:ext cx="2390071" cy="1852451"/>
          </a:xfrm>
          <a:prstGeom prst="rect">
            <a:avLst/>
          </a:prstGeom>
        </p:spPr>
      </p:pic>
      <p:sp>
        <p:nvSpPr>
          <p:cNvPr id="16" name="テキスト ボックス 15">
            <a:extLst>
              <a:ext uri="{FF2B5EF4-FFF2-40B4-BE49-F238E27FC236}">
                <a16:creationId xmlns:a16="http://schemas.microsoft.com/office/drawing/2014/main" xmlns="" id="{E4DD97CD-3E28-4712-9690-D2AE17F02AE6}"/>
              </a:ext>
            </a:extLst>
          </p:cNvPr>
          <p:cNvSpPr txBox="1"/>
          <p:nvPr/>
        </p:nvSpPr>
        <p:spPr>
          <a:xfrm>
            <a:off x="5088193" y="3499010"/>
            <a:ext cx="3604506" cy="923330"/>
          </a:xfrm>
          <a:prstGeom prst="rect">
            <a:avLst/>
          </a:prstGeom>
          <a:noFill/>
        </p:spPr>
        <p:txBody>
          <a:bodyPr wrap="square" rtlCol="0">
            <a:spAutoFit/>
          </a:bodyPr>
          <a:lstStyle/>
          <a:p>
            <a:r>
              <a:rPr kumimoji="1" lang="ja-JP" altLang="en-US" sz="1200" dirty="0"/>
              <a:t>内側にフィルター材を置いて装着します。</a:t>
            </a:r>
            <a:endParaRPr kumimoji="1" lang="en-US" altLang="ja-JP" sz="1200" dirty="0"/>
          </a:p>
          <a:p>
            <a:r>
              <a:rPr kumimoji="1" lang="ja-JP" altLang="en-US" sz="1200" dirty="0"/>
              <a:t>フィルター材のズレが気になる場合はテープ等で固定します。</a:t>
            </a:r>
            <a:endParaRPr kumimoji="1" lang="en-US" altLang="ja-JP" sz="1200" dirty="0"/>
          </a:p>
          <a:p>
            <a:endParaRPr kumimoji="1" lang="ja-JP" altLang="en-US" dirty="0"/>
          </a:p>
        </p:txBody>
      </p:sp>
      <p:sp>
        <p:nvSpPr>
          <p:cNvPr id="17" name="テキスト ボックス 16">
            <a:extLst>
              <a:ext uri="{FF2B5EF4-FFF2-40B4-BE49-F238E27FC236}">
                <a16:creationId xmlns:a16="http://schemas.microsoft.com/office/drawing/2014/main" xmlns="" id="{7114D077-FD1C-472E-82C9-E5119450E1C1}"/>
              </a:ext>
            </a:extLst>
          </p:cNvPr>
          <p:cNvSpPr txBox="1"/>
          <p:nvPr/>
        </p:nvSpPr>
        <p:spPr>
          <a:xfrm>
            <a:off x="3775589" y="5366546"/>
            <a:ext cx="3604506" cy="553998"/>
          </a:xfrm>
          <a:prstGeom prst="rect">
            <a:avLst/>
          </a:prstGeom>
          <a:noFill/>
        </p:spPr>
        <p:txBody>
          <a:bodyPr wrap="square" rtlCol="0">
            <a:spAutoFit/>
          </a:bodyPr>
          <a:lstStyle/>
          <a:p>
            <a:r>
              <a:rPr kumimoji="1" lang="ja-JP" altLang="en-US" sz="1200" dirty="0"/>
              <a:t>穴に平ゴム等の素材を通して耳掛け部を作ります。</a:t>
            </a:r>
            <a:endParaRPr kumimoji="1" lang="en-US" altLang="ja-JP" sz="1200" dirty="0"/>
          </a:p>
          <a:p>
            <a:endParaRPr kumimoji="1" lang="ja-JP" altLang="en-US" dirty="0"/>
          </a:p>
        </p:txBody>
      </p:sp>
      <p:cxnSp>
        <p:nvCxnSpPr>
          <p:cNvPr id="20" name="直線矢印コネクタ 19">
            <a:extLst>
              <a:ext uri="{FF2B5EF4-FFF2-40B4-BE49-F238E27FC236}">
                <a16:creationId xmlns:a16="http://schemas.microsoft.com/office/drawing/2014/main" xmlns="" id="{F360DB70-CFE7-4974-9767-5164825533EB}"/>
              </a:ext>
            </a:extLst>
          </p:cNvPr>
          <p:cNvCxnSpPr>
            <a:cxnSpLocks/>
          </p:cNvCxnSpPr>
          <p:nvPr/>
        </p:nvCxnSpPr>
        <p:spPr>
          <a:xfrm flipH="1" flipV="1">
            <a:off x="4215090" y="3238872"/>
            <a:ext cx="873103" cy="444803"/>
          </a:xfrm>
          <a:prstGeom prst="straightConnector1">
            <a:avLst/>
          </a:prstGeom>
          <a:ln w="15875">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xmlns="" id="{22F36674-2C3E-40EA-B4DB-5DD6875A0A7A}"/>
              </a:ext>
            </a:extLst>
          </p:cNvPr>
          <p:cNvCxnSpPr>
            <a:cxnSpLocks/>
          </p:cNvCxnSpPr>
          <p:nvPr/>
        </p:nvCxnSpPr>
        <p:spPr>
          <a:xfrm flipH="1" flipV="1">
            <a:off x="3616306" y="4473354"/>
            <a:ext cx="318566" cy="903142"/>
          </a:xfrm>
          <a:prstGeom prst="straightConnector1">
            <a:avLst/>
          </a:prstGeom>
          <a:ln w="15875">
            <a:solidFill>
              <a:srgbClr val="FF0000"/>
            </a:solidFill>
            <a:tailEnd type="oval"/>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xmlns="" id="{52198E54-745E-45AA-B446-B1BB0D1CCCB3}"/>
              </a:ext>
            </a:extLst>
          </p:cNvPr>
          <p:cNvCxnSpPr>
            <a:cxnSpLocks/>
          </p:cNvCxnSpPr>
          <p:nvPr/>
        </p:nvCxnSpPr>
        <p:spPr>
          <a:xfrm flipH="1" flipV="1">
            <a:off x="3187774" y="4309799"/>
            <a:ext cx="747098" cy="1056747"/>
          </a:xfrm>
          <a:prstGeom prst="straightConnector1">
            <a:avLst/>
          </a:prstGeom>
          <a:ln w="15875">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14383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屋内, テーブル, 座る, ペア が含まれている画像&#10;&#10;自動的に生成された説明">
            <a:extLst>
              <a:ext uri="{FF2B5EF4-FFF2-40B4-BE49-F238E27FC236}">
                <a16:creationId xmlns:a16="http://schemas.microsoft.com/office/drawing/2014/main" xmlns="" id="{D1B8D4BE-6A87-4AAE-A2C6-9B0E88F3291A}"/>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9427" r="14964" b="4384"/>
          <a:stretch/>
        </p:blipFill>
        <p:spPr>
          <a:xfrm>
            <a:off x="311316" y="1160272"/>
            <a:ext cx="4495308" cy="3217012"/>
          </a:xfrm>
          <a:prstGeom prst="rect">
            <a:avLst/>
          </a:prstGeom>
        </p:spPr>
      </p:pic>
      <p:sp>
        <p:nvSpPr>
          <p:cNvPr id="4" name="テキスト ボックス 3">
            <a:extLst>
              <a:ext uri="{FF2B5EF4-FFF2-40B4-BE49-F238E27FC236}">
                <a16:creationId xmlns:a16="http://schemas.microsoft.com/office/drawing/2014/main" xmlns="" id="{1D6969E4-D627-484A-8925-BE4943E50276}"/>
              </a:ext>
            </a:extLst>
          </p:cNvPr>
          <p:cNvSpPr txBox="1"/>
          <p:nvPr/>
        </p:nvSpPr>
        <p:spPr>
          <a:xfrm>
            <a:off x="70792" y="88490"/>
            <a:ext cx="6524686" cy="369332"/>
          </a:xfrm>
          <a:prstGeom prst="rect">
            <a:avLst/>
          </a:prstGeom>
          <a:noFill/>
        </p:spPr>
        <p:txBody>
          <a:bodyPr wrap="square" rtlCol="0">
            <a:spAutoFit/>
          </a:bodyPr>
          <a:lstStyle/>
          <a:p>
            <a:r>
              <a:rPr kumimoji="1" lang="ja-JP" altLang="en-US" dirty="0"/>
              <a:t>㈱イグアス公開データをベースに改造した</a:t>
            </a:r>
            <a:r>
              <a:rPr kumimoji="1" lang="ja-JP" altLang="en-US" dirty="0" smtClean="0"/>
              <a:t>例②</a:t>
            </a:r>
            <a:r>
              <a:rPr kumimoji="1" lang="ja-JP" altLang="en-US" dirty="0"/>
              <a:t>　</a:t>
            </a:r>
            <a:r>
              <a:rPr kumimoji="1" lang="en-US" altLang="ja-JP" dirty="0"/>
              <a:t>Type-2</a:t>
            </a:r>
            <a:endParaRPr kumimoji="1" lang="ja-JP" altLang="en-US" dirty="0"/>
          </a:p>
        </p:txBody>
      </p:sp>
      <p:sp>
        <p:nvSpPr>
          <p:cNvPr id="5" name="テキスト ボックス 4">
            <a:extLst>
              <a:ext uri="{FF2B5EF4-FFF2-40B4-BE49-F238E27FC236}">
                <a16:creationId xmlns:a16="http://schemas.microsoft.com/office/drawing/2014/main" xmlns="" id="{1E27B285-34EE-4134-8FE4-69D55823D076}"/>
              </a:ext>
            </a:extLst>
          </p:cNvPr>
          <p:cNvSpPr txBox="1"/>
          <p:nvPr/>
        </p:nvSpPr>
        <p:spPr>
          <a:xfrm>
            <a:off x="2822722" y="3429000"/>
            <a:ext cx="1244764" cy="369332"/>
          </a:xfrm>
          <a:prstGeom prst="rect">
            <a:avLst/>
          </a:prstGeom>
          <a:noFill/>
        </p:spPr>
        <p:txBody>
          <a:bodyPr wrap="square" rtlCol="0">
            <a:spAutoFit/>
          </a:bodyPr>
          <a:lstStyle/>
          <a:p>
            <a:r>
              <a:rPr kumimoji="1" lang="en-US" altLang="ja-JP" dirty="0"/>
              <a:t>Size-L</a:t>
            </a:r>
            <a:endParaRPr kumimoji="1" lang="ja-JP" altLang="en-US" dirty="0"/>
          </a:p>
        </p:txBody>
      </p:sp>
      <p:sp>
        <p:nvSpPr>
          <p:cNvPr id="6" name="テキスト ボックス 5">
            <a:extLst>
              <a:ext uri="{FF2B5EF4-FFF2-40B4-BE49-F238E27FC236}">
                <a16:creationId xmlns:a16="http://schemas.microsoft.com/office/drawing/2014/main" xmlns="" id="{A72ED32A-2FAE-457B-9BBC-F13EF9B0271A}"/>
              </a:ext>
            </a:extLst>
          </p:cNvPr>
          <p:cNvSpPr txBox="1"/>
          <p:nvPr/>
        </p:nvSpPr>
        <p:spPr>
          <a:xfrm>
            <a:off x="1758007" y="2768778"/>
            <a:ext cx="1244764" cy="369332"/>
          </a:xfrm>
          <a:prstGeom prst="rect">
            <a:avLst/>
          </a:prstGeom>
          <a:noFill/>
        </p:spPr>
        <p:txBody>
          <a:bodyPr wrap="square" rtlCol="0">
            <a:spAutoFit/>
          </a:bodyPr>
          <a:lstStyle/>
          <a:p>
            <a:r>
              <a:rPr kumimoji="1" lang="en-US" altLang="ja-JP" dirty="0"/>
              <a:t>Size-M</a:t>
            </a:r>
            <a:endParaRPr kumimoji="1" lang="ja-JP" altLang="en-US" dirty="0"/>
          </a:p>
        </p:txBody>
      </p:sp>
      <p:sp>
        <p:nvSpPr>
          <p:cNvPr id="7" name="テキスト ボックス 6">
            <a:extLst>
              <a:ext uri="{FF2B5EF4-FFF2-40B4-BE49-F238E27FC236}">
                <a16:creationId xmlns:a16="http://schemas.microsoft.com/office/drawing/2014/main" xmlns="" id="{8392AF72-DA2C-4273-BE01-043035E293A3}"/>
              </a:ext>
            </a:extLst>
          </p:cNvPr>
          <p:cNvSpPr txBox="1"/>
          <p:nvPr/>
        </p:nvSpPr>
        <p:spPr>
          <a:xfrm>
            <a:off x="643029" y="2119306"/>
            <a:ext cx="1244764" cy="369332"/>
          </a:xfrm>
          <a:prstGeom prst="rect">
            <a:avLst/>
          </a:prstGeom>
          <a:noFill/>
        </p:spPr>
        <p:txBody>
          <a:bodyPr wrap="square" rtlCol="0">
            <a:spAutoFit/>
          </a:bodyPr>
          <a:lstStyle/>
          <a:p>
            <a:r>
              <a:rPr kumimoji="1" lang="en-US" altLang="ja-JP" dirty="0"/>
              <a:t>Size-S</a:t>
            </a:r>
            <a:endParaRPr kumimoji="1" lang="ja-JP" altLang="en-US" dirty="0"/>
          </a:p>
        </p:txBody>
      </p:sp>
      <p:sp>
        <p:nvSpPr>
          <p:cNvPr id="8" name="テキスト ボックス 7">
            <a:extLst>
              <a:ext uri="{FF2B5EF4-FFF2-40B4-BE49-F238E27FC236}">
                <a16:creationId xmlns:a16="http://schemas.microsoft.com/office/drawing/2014/main" xmlns="" id="{C7DFB291-5DF7-45B6-871E-86DCECA954B0}"/>
              </a:ext>
            </a:extLst>
          </p:cNvPr>
          <p:cNvSpPr txBox="1"/>
          <p:nvPr/>
        </p:nvSpPr>
        <p:spPr>
          <a:xfrm>
            <a:off x="253672" y="329275"/>
            <a:ext cx="8329889" cy="830997"/>
          </a:xfrm>
          <a:prstGeom prst="rect">
            <a:avLst/>
          </a:prstGeom>
          <a:noFill/>
        </p:spPr>
        <p:txBody>
          <a:bodyPr wrap="square" rtlCol="0">
            <a:spAutoFit/>
          </a:bodyPr>
          <a:lstStyle/>
          <a:p>
            <a:r>
              <a:rPr kumimoji="1" lang="ja-JP" altLang="en-US" sz="1200" dirty="0"/>
              <a:t>内側に貼り付けるフィルター材が唇に常に接触しているのが気になります。</a:t>
            </a:r>
            <a:endParaRPr kumimoji="1" lang="en-US" altLang="ja-JP" sz="1200" dirty="0"/>
          </a:p>
          <a:p>
            <a:r>
              <a:rPr kumimoji="1" lang="ja-JP" altLang="en-US" sz="1200" dirty="0"/>
              <a:t>口紅がフィルター材に付くかもしっれません。</a:t>
            </a:r>
            <a:endParaRPr kumimoji="1" lang="en-US" altLang="ja-JP" sz="1200" dirty="0"/>
          </a:p>
          <a:p>
            <a:r>
              <a:rPr kumimoji="1" lang="en-US" altLang="ja-JP" sz="1200" dirty="0">
                <a:solidFill>
                  <a:srgbClr val="FF0000"/>
                </a:solidFill>
              </a:rPr>
              <a:t>【</a:t>
            </a:r>
            <a:r>
              <a:rPr kumimoji="1" lang="ja-JP" altLang="en-US" sz="1200" dirty="0">
                <a:solidFill>
                  <a:srgbClr val="FF0000"/>
                </a:solidFill>
              </a:rPr>
              <a:t>改造内容</a:t>
            </a:r>
            <a:r>
              <a:rPr kumimoji="1" lang="en-US" altLang="ja-JP" sz="1200" dirty="0">
                <a:solidFill>
                  <a:srgbClr val="FF0000"/>
                </a:solidFill>
              </a:rPr>
              <a:t>】</a:t>
            </a:r>
            <a:r>
              <a:rPr kumimoji="1" lang="ja-JP" altLang="en-US" sz="1200" dirty="0">
                <a:solidFill>
                  <a:srgbClr val="FF0000"/>
                </a:solidFill>
              </a:rPr>
              <a:t>表側に膨らみを設け、フィルター材の収納スペースを確保して唇への接触を改善しています。</a:t>
            </a:r>
            <a:endParaRPr kumimoji="1" lang="en-US" altLang="ja-JP" sz="1200" dirty="0">
              <a:solidFill>
                <a:srgbClr val="FF0000"/>
              </a:solidFill>
            </a:endParaRPr>
          </a:p>
          <a:p>
            <a:r>
              <a:rPr kumimoji="1" lang="ja-JP" altLang="en-US" sz="1200" dirty="0">
                <a:solidFill>
                  <a:srgbClr val="FF0000"/>
                </a:solidFill>
              </a:rPr>
              <a:t>フィルターを押える部材が追加になります。</a:t>
            </a:r>
          </a:p>
        </p:txBody>
      </p:sp>
      <p:pic>
        <p:nvPicPr>
          <p:cNvPr id="11" name="図 10">
            <a:extLst>
              <a:ext uri="{FF2B5EF4-FFF2-40B4-BE49-F238E27FC236}">
                <a16:creationId xmlns:a16="http://schemas.microsoft.com/office/drawing/2014/main" xmlns="" id="{8BA1F1C5-2349-4ED9-8582-C3039B92C4C8}"/>
              </a:ext>
            </a:extLst>
          </p:cNvPr>
          <p:cNvPicPr>
            <a:picLocks noChangeAspect="1"/>
          </p:cNvPicPr>
          <p:nvPr/>
        </p:nvPicPr>
        <p:blipFill>
          <a:blip r:embed="rId3" cstate="print"/>
          <a:stretch>
            <a:fillRect/>
          </a:stretch>
        </p:blipFill>
        <p:spPr>
          <a:xfrm>
            <a:off x="279018" y="4657424"/>
            <a:ext cx="1693420" cy="2005896"/>
          </a:xfrm>
          <a:prstGeom prst="rect">
            <a:avLst/>
          </a:prstGeom>
        </p:spPr>
      </p:pic>
      <p:pic>
        <p:nvPicPr>
          <p:cNvPr id="12" name="図 11">
            <a:extLst>
              <a:ext uri="{FF2B5EF4-FFF2-40B4-BE49-F238E27FC236}">
                <a16:creationId xmlns:a16="http://schemas.microsoft.com/office/drawing/2014/main" xmlns="" id="{68D2A87C-5B61-41EE-B115-ADD019B5F675}"/>
              </a:ext>
            </a:extLst>
          </p:cNvPr>
          <p:cNvPicPr>
            <a:picLocks noChangeAspect="1"/>
          </p:cNvPicPr>
          <p:nvPr/>
        </p:nvPicPr>
        <p:blipFill>
          <a:blip r:embed="rId4" cstate="print"/>
          <a:stretch>
            <a:fillRect/>
          </a:stretch>
        </p:blipFill>
        <p:spPr>
          <a:xfrm>
            <a:off x="2441684" y="4657424"/>
            <a:ext cx="1625802" cy="2005896"/>
          </a:xfrm>
          <a:prstGeom prst="rect">
            <a:avLst/>
          </a:prstGeom>
        </p:spPr>
      </p:pic>
      <p:pic>
        <p:nvPicPr>
          <p:cNvPr id="14" name="図 13" descr="タイル張りのバスタブ&#10;&#10;自動的に生成された説明">
            <a:extLst>
              <a:ext uri="{FF2B5EF4-FFF2-40B4-BE49-F238E27FC236}">
                <a16:creationId xmlns:a16="http://schemas.microsoft.com/office/drawing/2014/main" xmlns="" id="{9D9528BB-B1D3-46A1-9FD5-5A6A0ABB088B}"/>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7246" t="5342" r="16764" b="8698"/>
          <a:stretch/>
        </p:blipFill>
        <p:spPr>
          <a:xfrm>
            <a:off x="5313995" y="4825698"/>
            <a:ext cx="2660380" cy="1703027"/>
          </a:xfrm>
          <a:prstGeom prst="rect">
            <a:avLst/>
          </a:prstGeom>
        </p:spPr>
      </p:pic>
      <p:pic>
        <p:nvPicPr>
          <p:cNvPr id="16" name="図 15" descr="敷物, 帽子 が含まれている画像&#10;&#10;自動的に生成された説明">
            <a:extLst>
              <a:ext uri="{FF2B5EF4-FFF2-40B4-BE49-F238E27FC236}">
                <a16:creationId xmlns:a16="http://schemas.microsoft.com/office/drawing/2014/main" xmlns="" id="{706A9243-5830-49C7-BBFF-52370ED1D1F8}"/>
              </a:ext>
            </a:extLst>
          </p:cNvPr>
          <p:cNvPicPr>
            <a:picLocks noChangeAspect="1"/>
          </p:cNvPicPr>
          <p:nvPr/>
        </p:nvPicPr>
        <p:blipFill rotWithShape="1">
          <a:blip r:embed="rId6" cstate="print">
            <a:extLst>
              <a:ext uri="{28A0092B-C50C-407E-A947-70E740481C1C}">
                <a14:useLocalDpi xmlns:a14="http://schemas.microsoft.com/office/drawing/2010/main" xmlns="" val="0"/>
              </a:ext>
            </a:extLst>
          </a:blip>
          <a:srcRect l="22645" r="32452"/>
          <a:stretch/>
        </p:blipFill>
        <p:spPr>
          <a:xfrm>
            <a:off x="5313996" y="1160273"/>
            <a:ext cx="2660379" cy="3352734"/>
          </a:xfrm>
          <a:prstGeom prst="rect">
            <a:avLst/>
          </a:prstGeom>
        </p:spPr>
      </p:pic>
    </p:spTree>
    <p:extLst>
      <p:ext uri="{BB962C8B-B14F-4D97-AF65-F5344CB8AC3E}">
        <p14:creationId xmlns:p14="http://schemas.microsoft.com/office/powerpoint/2010/main" xmlns="" val="3457646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E44AEF8A-ACC9-43A8-92B9-7F7B8FF7D7A6}"/>
              </a:ext>
            </a:extLst>
          </p:cNvPr>
          <p:cNvSpPr txBox="1"/>
          <p:nvPr/>
        </p:nvSpPr>
        <p:spPr>
          <a:xfrm>
            <a:off x="170805" y="50008"/>
            <a:ext cx="1379389" cy="369332"/>
          </a:xfrm>
          <a:prstGeom prst="rect">
            <a:avLst/>
          </a:prstGeom>
          <a:noFill/>
        </p:spPr>
        <p:txBody>
          <a:bodyPr wrap="square" rtlCol="0">
            <a:spAutoFit/>
          </a:bodyPr>
          <a:lstStyle/>
          <a:p>
            <a:r>
              <a:rPr kumimoji="1" lang="ja-JP" altLang="en-US" dirty="0" smtClean="0"/>
              <a:t>データ一覧</a:t>
            </a:r>
            <a:endParaRPr kumimoji="1" lang="ja-JP" altLang="en-US" dirty="0"/>
          </a:p>
        </p:txBody>
      </p:sp>
      <p:sp>
        <p:nvSpPr>
          <p:cNvPr id="5" name="テキスト ボックス 4">
            <a:extLst>
              <a:ext uri="{FF2B5EF4-FFF2-40B4-BE49-F238E27FC236}">
                <a16:creationId xmlns:a16="http://schemas.microsoft.com/office/drawing/2014/main" xmlns="" id="{EC165867-6DDC-40A4-AB21-1AF420680F96}"/>
              </a:ext>
            </a:extLst>
          </p:cNvPr>
          <p:cNvSpPr txBox="1"/>
          <p:nvPr/>
        </p:nvSpPr>
        <p:spPr>
          <a:xfrm>
            <a:off x="194679" y="442456"/>
            <a:ext cx="3067664" cy="369332"/>
          </a:xfrm>
          <a:prstGeom prst="rect">
            <a:avLst/>
          </a:prstGeom>
          <a:noFill/>
        </p:spPr>
        <p:txBody>
          <a:bodyPr wrap="square" rtlCol="0">
            <a:spAutoFit/>
          </a:bodyPr>
          <a:lstStyle/>
          <a:p>
            <a:r>
              <a:rPr kumimoji="1" lang="en-US" altLang="ja-JP" dirty="0"/>
              <a:t>Size-L_Type-1.STL</a:t>
            </a:r>
            <a:endParaRPr kumimoji="1" lang="ja-JP" altLang="en-US" dirty="0"/>
          </a:p>
        </p:txBody>
      </p:sp>
      <p:sp>
        <p:nvSpPr>
          <p:cNvPr id="6" name="テキスト ボックス 5">
            <a:extLst>
              <a:ext uri="{FF2B5EF4-FFF2-40B4-BE49-F238E27FC236}">
                <a16:creationId xmlns:a16="http://schemas.microsoft.com/office/drawing/2014/main" xmlns="" id="{1EC50013-380A-487D-983E-24F378D046EC}"/>
              </a:ext>
            </a:extLst>
          </p:cNvPr>
          <p:cNvSpPr txBox="1"/>
          <p:nvPr/>
        </p:nvSpPr>
        <p:spPr>
          <a:xfrm>
            <a:off x="194679" y="1470994"/>
            <a:ext cx="2813992" cy="369332"/>
          </a:xfrm>
          <a:prstGeom prst="rect">
            <a:avLst/>
          </a:prstGeom>
          <a:noFill/>
        </p:spPr>
        <p:txBody>
          <a:bodyPr wrap="square" rtlCol="0">
            <a:spAutoFit/>
          </a:bodyPr>
          <a:lstStyle/>
          <a:p>
            <a:r>
              <a:rPr kumimoji="1" lang="en-US" altLang="ja-JP" dirty="0"/>
              <a:t>Size-M_Type-1.STL</a:t>
            </a:r>
            <a:endParaRPr kumimoji="1" lang="ja-JP" altLang="en-US" dirty="0"/>
          </a:p>
        </p:txBody>
      </p:sp>
      <p:sp>
        <p:nvSpPr>
          <p:cNvPr id="7" name="テキスト ボックス 6">
            <a:extLst>
              <a:ext uri="{FF2B5EF4-FFF2-40B4-BE49-F238E27FC236}">
                <a16:creationId xmlns:a16="http://schemas.microsoft.com/office/drawing/2014/main" xmlns="" id="{AF3DDF30-ABBE-48C2-8296-38697CFC0596}"/>
              </a:ext>
            </a:extLst>
          </p:cNvPr>
          <p:cNvSpPr txBox="1"/>
          <p:nvPr/>
        </p:nvSpPr>
        <p:spPr>
          <a:xfrm>
            <a:off x="194679" y="2523126"/>
            <a:ext cx="2524924" cy="369332"/>
          </a:xfrm>
          <a:prstGeom prst="rect">
            <a:avLst/>
          </a:prstGeom>
          <a:noFill/>
        </p:spPr>
        <p:txBody>
          <a:bodyPr wrap="square" rtlCol="0">
            <a:spAutoFit/>
          </a:bodyPr>
          <a:lstStyle/>
          <a:p>
            <a:r>
              <a:rPr kumimoji="1" lang="en-US" altLang="ja-JP" dirty="0"/>
              <a:t>Size-S_Type-1.STL</a:t>
            </a:r>
            <a:endParaRPr kumimoji="1" lang="ja-JP" altLang="en-US" dirty="0"/>
          </a:p>
        </p:txBody>
      </p:sp>
      <p:sp>
        <p:nvSpPr>
          <p:cNvPr id="10" name="テキスト ボックス 9">
            <a:extLst>
              <a:ext uri="{FF2B5EF4-FFF2-40B4-BE49-F238E27FC236}">
                <a16:creationId xmlns:a16="http://schemas.microsoft.com/office/drawing/2014/main" xmlns="" id="{08DC3C27-CFD5-4EDB-A5A8-08B89EDE9410}"/>
              </a:ext>
            </a:extLst>
          </p:cNvPr>
          <p:cNvSpPr txBox="1"/>
          <p:nvPr/>
        </p:nvSpPr>
        <p:spPr>
          <a:xfrm>
            <a:off x="194677" y="3640705"/>
            <a:ext cx="8613059" cy="369332"/>
          </a:xfrm>
          <a:prstGeom prst="rect">
            <a:avLst/>
          </a:prstGeom>
          <a:noFill/>
        </p:spPr>
        <p:txBody>
          <a:bodyPr wrap="square" rtlCol="0">
            <a:spAutoFit/>
          </a:bodyPr>
          <a:lstStyle/>
          <a:p>
            <a:r>
              <a:rPr kumimoji="1" lang="en-US" altLang="ja-JP" dirty="0"/>
              <a:t>Size-L_Type-2.STL</a:t>
            </a:r>
            <a:r>
              <a:rPr kumimoji="1" lang="ja-JP" altLang="en-US" dirty="0"/>
              <a:t>　　　　　　　　　　</a:t>
            </a:r>
            <a:r>
              <a:rPr kumimoji="1" lang="en-US" altLang="ja-JP" dirty="0"/>
              <a:t>Size-L_Type-2_Osae.STL</a:t>
            </a:r>
            <a:endParaRPr kumimoji="1" lang="ja-JP" altLang="en-US" dirty="0"/>
          </a:p>
        </p:txBody>
      </p:sp>
      <p:sp>
        <p:nvSpPr>
          <p:cNvPr id="11" name="テキスト ボックス 10">
            <a:extLst>
              <a:ext uri="{FF2B5EF4-FFF2-40B4-BE49-F238E27FC236}">
                <a16:creationId xmlns:a16="http://schemas.microsoft.com/office/drawing/2014/main" xmlns="" id="{C26A6062-1B3C-4128-8A5E-5EA7ACFC5526}"/>
              </a:ext>
            </a:extLst>
          </p:cNvPr>
          <p:cNvSpPr txBox="1"/>
          <p:nvPr/>
        </p:nvSpPr>
        <p:spPr>
          <a:xfrm>
            <a:off x="197628" y="4729758"/>
            <a:ext cx="8748743" cy="369332"/>
          </a:xfrm>
          <a:prstGeom prst="rect">
            <a:avLst/>
          </a:prstGeom>
          <a:noFill/>
        </p:spPr>
        <p:txBody>
          <a:bodyPr wrap="square" rtlCol="0">
            <a:spAutoFit/>
          </a:bodyPr>
          <a:lstStyle/>
          <a:p>
            <a:r>
              <a:rPr kumimoji="1" lang="en-US" altLang="ja-JP" dirty="0"/>
              <a:t>Size-M_Type-2.STL</a:t>
            </a:r>
            <a:r>
              <a:rPr kumimoji="1" lang="ja-JP" altLang="en-US" dirty="0"/>
              <a:t>　　　　　　　　　  </a:t>
            </a:r>
            <a:r>
              <a:rPr kumimoji="1" lang="en-US" altLang="ja-JP" dirty="0"/>
              <a:t>Size-M_Type-2_Osae.STL</a:t>
            </a:r>
            <a:endParaRPr kumimoji="1" lang="ja-JP" altLang="en-US" dirty="0"/>
          </a:p>
        </p:txBody>
      </p:sp>
      <p:sp>
        <p:nvSpPr>
          <p:cNvPr id="12" name="テキスト ボックス 11">
            <a:extLst>
              <a:ext uri="{FF2B5EF4-FFF2-40B4-BE49-F238E27FC236}">
                <a16:creationId xmlns:a16="http://schemas.microsoft.com/office/drawing/2014/main" xmlns="" id="{CADD1819-9377-4537-BC88-752F9B39A1FA}"/>
              </a:ext>
            </a:extLst>
          </p:cNvPr>
          <p:cNvSpPr txBox="1"/>
          <p:nvPr/>
        </p:nvSpPr>
        <p:spPr>
          <a:xfrm>
            <a:off x="194677" y="5737276"/>
            <a:ext cx="9285585" cy="369332"/>
          </a:xfrm>
          <a:prstGeom prst="rect">
            <a:avLst/>
          </a:prstGeom>
          <a:noFill/>
        </p:spPr>
        <p:txBody>
          <a:bodyPr wrap="square" rtlCol="0">
            <a:spAutoFit/>
          </a:bodyPr>
          <a:lstStyle/>
          <a:p>
            <a:r>
              <a:rPr kumimoji="1" lang="en-US" altLang="ja-JP" dirty="0"/>
              <a:t>Size-S_Type-2.STL</a:t>
            </a:r>
            <a:r>
              <a:rPr kumimoji="1" lang="ja-JP" altLang="en-US" dirty="0"/>
              <a:t>　　　　　　　　　　</a:t>
            </a:r>
            <a:r>
              <a:rPr kumimoji="1" lang="en-US" altLang="ja-JP" dirty="0"/>
              <a:t>Size-S_Type-2_Osae.STL</a:t>
            </a:r>
            <a:endParaRPr kumimoji="1" lang="ja-JP" altLang="en-US" dirty="0"/>
          </a:p>
        </p:txBody>
      </p:sp>
      <p:pic>
        <p:nvPicPr>
          <p:cNvPr id="2" name="図 1">
            <a:extLst>
              <a:ext uri="{FF2B5EF4-FFF2-40B4-BE49-F238E27FC236}">
                <a16:creationId xmlns:a16="http://schemas.microsoft.com/office/drawing/2014/main" xmlns="" id="{F51482B5-BD15-41A3-A675-C3EF844B56A2}"/>
              </a:ext>
            </a:extLst>
          </p:cNvPr>
          <p:cNvPicPr>
            <a:picLocks noChangeAspect="1"/>
          </p:cNvPicPr>
          <p:nvPr/>
        </p:nvPicPr>
        <p:blipFill>
          <a:blip r:embed="rId2" cstate="print"/>
          <a:stretch>
            <a:fillRect/>
          </a:stretch>
        </p:blipFill>
        <p:spPr>
          <a:xfrm>
            <a:off x="2200617" y="5902750"/>
            <a:ext cx="996833" cy="713000"/>
          </a:xfrm>
          <a:prstGeom prst="rect">
            <a:avLst/>
          </a:prstGeom>
        </p:spPr>
      </p:pic>
      <p:pic>
        <p:nvPicPr>
          <p:cNvPr id="3" name="図 2">
            <a:extLst>
              <a:ext uri="{FF2B5EF4-FFF2-40B4-BE49-F238E27FC236}">
                <a16:creationId xmlns:a16="http://schemas.microsoft.com/office/drawing/2014/main" xmlns="" id="{16E79E65-5815-4484-A097-4A376352DC3C}"/>
              </a:ext>
            </a:extLst>
          </p:cNvPr>
          <p:cNvPicPr>
            <a:picLocks noChangeAspect="1"/>
          </p:cNvPicPr>
          <p:nvPr/>
        </p:nvPicPr>
        <p:blipFill>
          <a:blip r:embed="rId3" cstate="print"/>
          <a:stretch>
            <a:fillRect/>
          </a:stretch>
        </p:blipFill>
        <p:spPr>
          <a:xfrm>
            <a:off x="6812692" y="5845803"/>
            <a:ext cx="596898" cy="551816"/>
          </a:xfrm>
          <a:prstGeom prst="rect">
            <a:avLst/>
          </a:prstGeom>
        </p:spPr>
      </p:pic>
      <p:pic>
        <p:nvPicPr>
          <p:cNvPr id="8" name="図 7">
            <a:extLst>
              <a:ext uri="{FF2B5EF4-FFF2-40B4-BE49-F238E27FC236}">
                <a16:creationId xmlns:a16="http://schemas.microsoft.com/office/drawing/2014/main" xmlns="" id="{E002B2C6-E366-4AC7-BF12-70968A34BF70}"/>
              </a:ext>
            </a:extLst>
          </p:cNvPr>
          <p:cNvPicPr>
            <a:picLocks noChangeAspect="1"/>
          </p:cNvPicPr>
          <p:nvPr/>
        </p:nvPicPr>
        <p:blipFill>
          <a:blip r:embed="rId4" cstate="print"/>
          <a:stretch>
            <a:fillRect/>
          </a:stretch>
        </p:blipFill>
        <p:spPr>
          <a:xfrm>
            <a:off x="2200618" y="4815375"/>
            <a:ext cx="1061726" cy="770638"/>
          </a:xfrm>
          <a:prstGeom prst="rect">
            <a:avLst/>
          </a:prstGeom>
        </p:spPr>
      </p:pic>
      <p:pic>
        <p:nvPicPr>
          <p:cNvPr id="9" name="図 8">
            <a:extLst>
              <a:ext uri="{FF2B5EF4-FFF2-40B4-BE49-F238E27FC236}">
                <a16:creationId xmlns:a16="http://schemas.microsoft.com/office/drawing/2014/main" xmlns="" id="{389B08EA-88BA-4286-86E7-32AA9D2CAEF2}"/>
              </a:ext>
            </a:extLst>
          </p:cNvPr>
          <p:cNvPicPr>
            <a:picLocks noChangeAspect="1"/>
          </p:cNvPicPr>
          <p:nvPr/>
        </p:nvPicPr>
        <p:blipFill>
          <a:blip r:embed="rId5" cstate="print"/>
          <a:stretch>
            <a:fillRect/>
          </a:stretch>
        </p:blipFill>
        <p:spPr>
          <a:xfrm>
            <a:off x="6812692" y="4814755"/>
            <a:ext cx="640391" cy="582536"/>
          </a:xfrm>
          <a:prstGeom prst="rect">
            <a:avLst/>
          </a:prstGeom>
        </p:spPr>
      </p:pic>
      <p:pic>
        <p:nvPicPr>
          <p:cNvPr id="13" name="図 12">
            <a:extLst>
              <a:ext uri="{FF2B5EF4-FFF2-40B4-BE49-F238E27FC236}">
                <a16:creationId xmlns:a16="http://schemas.microsoft.com/office/drawing/2014/main" xmlns="" id="{CDAE438B-6141-488D-B6AE-DC0BD11C0AC6}"/>
              </a:ext>
            </a:extLst>
          </p:cNvPr>
          <p:cNvPicPr>
            <a:picLocks noChangeAspect="1"/>
          </p:cNvPicPr>
          <p:nvPr/>
        </p:nvPicPr>
        <p:blipFill>
          <a:blip r:embed="rId6" cstate="print"/>
          <a:stretch>
            <a:fillRect/>
          </a:stretch>
        </p:blipFill>
        <p:spPr>
          <a:xfrm>
            <a:off x="2200617" y="3688351"/>
            <a:ext cx="1126619" cy="837283"/>
          </a:xfrm>
          <a:prstGeom prst="rect">
            <a:avLst/>
          </a:prstGeom>
        </p:spPr>
      </p:pic>
      <p:pic>
        <p:nvPicPr>
          <p:cNvPr id="14" name="図 13">
            <a:extLst>
              <a:ext uri="{FF2B5EF4-FFF2-40B4-BE49-F238E27FC236}">
                <a16:creationId xmlns:a16="http://schemas.microsoft.com/office/drawing/2014/main" xmlns="" id="{53AA36AC-EB46-4E2C-866A-802642BDA306}"/>
              </a:ext>
            </a:extLst>
          </p:cNvPr>
          <p:cNvPicPr>
            <a:picLocks noChangeAspect="1"/>
          </p:cNvPicPr>
          <p:nvPr/>
        </p:nvPicPr>
        <p:blipFill>
          <a:blip r:embed="rId7" cstate="print"/>
          <a:stretch>
            <a:fillRect/>
          </a:stretch>
        </p:blipFill>
        <p:spPr>
          <a:xfrm>
            <a:off x="6812692" y="3640705"/>
            <a:ext cx="706421" cy="635484"/>
          </a:xfrm>
          <a:prstGeom prst="rect">
            <a:avLst/>
          </a:prstGeom>
        </p:spPr>
      </p:pic>
      <p:pic>
        <p:nvPicPr>
          <p:cNvPr id="15" name="図 14">
            <a:extLst>
              <a:ext uri="{FF2B5EF4-FFF2-40B4-BE49-F238E27FC236}">
                <a16:creationId xmlns:a16="http://schemas.microsoft.com/office/drawing/2014/main" xmlns="" id="{B650C9F2-DE21-489C-B992-0CE85A6C2D61}"/>
              </a:ext>
            </a:extLst>
          </p:cNvPr>
          <p:cNvPicPr>
            <a:picLocks noChangeAspect="1"/>
          </p:cNvPicPr>
          <p:nvPr/>
        </p:nvPicPr>
        <p:blipFill>
          <a:blip r:embed="rId8" cstate="print"/>
          <a:stretch>
            <a:fillRect/>
          </a:stretch>
        </p:blipFill>
        <p:spPr>
          <a:xfrm>
            <a:off x="2200617" y="552760"/>
            <a:ext cx="1126619" cy="813551"/>
          </a:xfrm>
          <a:prstGeom prst="rect">
            <a:avLst/>
          </a:prstGeom>
        </p:spPr>
      </p:pic>
      <p:pic>
        <p:nvPicPr>
          <p:cNvPr id="16" name="図 15">
            <a:extLst>
              <a:ext uri="{FF2B5EF4-FFF2-40B4-BE49-F238E27FC236}">
                <a16:creationId xmlns:a16="http://schemas.microsoft.com/office/drawing/2014/main" xmlns="" id="{D50A2AF0-43DF-4E56-89FC-AA704F6822AC}"/>
              </a:ext>
            </a:extLst>
          </p:cNvPr>
          <p:cNvPicPr>
            <a:picLocks noChangeAspect="1"/>
          </p:cNvPicPr>
          <p:nvPr/>
        </p:nvPicPr>
        <p:blipFill>
          <a:blip r:embed="rId9" cstate="print"/>
          <a:stretch>
            <a:fillRect/>
          </a:stretch>
        </p:blipFill>
        <p:spPr>
          <a:xfrm>
            <a:off x="2200618" y="1561904"/>
            <a:ext cx="996832" cy="737914"/>
          </a:xfrm>
          <a:prstGeom prst="rect">
            <a:avLst/>
          </a:prstGeom>
        </p:spPr>
      </p:pic>
      <p:pic>
        <p:nvPicPr>
          <p:cNvPr id="17" name="図 16">
            <a:extLst>
              <a:ext uri="{FF2B5EF4-FFF2-40B4-BE49-F238E27FC236}">
                <a16:creationId xmlns:a16="http://schemas.microsoft.com/office/drawing/2014/main" xmlns="" id="{DF9724BB-185C-4AD1-93BB-63E741FD6F6B}"/>
              </a:ext>
            </a:extLst>
          </p:cNvPr>
          <p:cNvPicPr>
            <a:picLocks noChangeAspect="1"/>
          </p:cNvPicPr>
          <p:nvPr/>
        </p:nvPicPr>
        <p:blipFill>
          <a:blip r:embed="rId10" cstate="print"/>
          <a:stretch>
            <a:fillRect/>
          </a:stretch>
        </p:blipFill>
        <p:spPr>
          <a:xfrm>
            <a:off x="2200617" y="2592706"/>
            <a:ext cx="908343" cy="673317"/>
          </a:xfrm>
          <a:prstGeom prst="rect">
            <a:avLst/>
          </a:prstGeom>
        </p:spPr>
      </p:pic>
      <p:sp>
        <p:nvSpPr>
          <p:cNvPr id="18" name="正方形/長方形 17"/>
          <p:cNvSpPr/>
          <p:nvPr/>
        </p:nvSpPr>
        <p:spPr>
          <a:xfrm>
            <a:off x="171450" y="442913"/>
            <a:ext cx="8393906" cy="29646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正方形/長方形 18"/>
          <p:cNvSpPr/>
          <p:nvPr/>
        </p:nvSpPr>
        <p:spPr>
          <a:xfrm>
            <a:off x="171450" y="3557588"/>
            <a:ext cx="8393906" cy="31789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7700961" y="500062"/>
            <a:ext cx="756938" cy="369332"/>
          </a:xfrm>
          <a:prstGeom prst="rect">
            <a:avLst/>
          </a:prstGeom>
          <a:solidFill>
            <a:schemeClr val="bg1"/>
          </a:solidFill>
        </p:spPr>
        <p:txBody>
          <a:bodyPr wrap="none" rtlCol="0">
            <a:spAutoFit/>
          </a:bodyPr>
          <a:lstStyle/>
          <a:p>
            <a:r>
              <a:rPr kumimoji="1" lang="en-US" altLang="ja-JP" dirty="0" smtClean="0">
                <a:solidFill>
                  <a:srgbClr val="FF0000"/>
                </a:solidFill>
              </a:rPr>
              <a:t>TYPE1</a:t>
            </a:r>
            <a:endParaRPr kumimoji="1" lang="ja-JP" altLang="en-US" dirty="0">
              <a:solidFill>
                <a:srgbClr val="FF0000"/>
              </a:solidFill>
            </a:endParaRPr>
          </a:p>
        </p:txBody>
      </p:sp>
      <p:sp>
        <p:nvSpPr>
          <p:cNvPr id="21" name="テキスト ボックス 20"/>
          <p:cNvSpPr txBox="1"/>
          <p:nvPr/>
        </p:nvSpPr>
        <p:spPr>
          <a:xfrm>
            <a:off x="7736679" y="3621882"/>
            <a:ext cx="756938" cy="369332"/>
          </a:xfrm>
          <a:prstGeom prst="rect">
            <a:avLst/>
          </a:prstGeom>
          <a:solidFill>
            <a:schemeClr val="bg1"/>
          </a:solidFill>
        </p:spPr>
        <p:txBody>
          <a:bodyPr wrap="none" rtlCol="0">
            <a:spAutoFit/>
          </a:bodyPr>
          <a:lstStyle/>
          <a:p>
            <a:r>
              <a:rPr kumimoji="1" lang="en-US" altLang="ja-JP" dirty="0" smtClean="0">
                <a:solidFill>
                  <a:srgbClr val="FF0000"/>
                </a:solidFill>
              </a:rPr>
              <a:t>TYPE2</a:t>
            </a:r>
            <a:endParaRPr kumimoji="1" lang="ja-JP" altLang="en-US" dirty="0">
              <a:solidFill>
                <a:srgbClr val="FF0000"/>
              </a:solidFill>
            </a:endParaRPr>
          </a:p>
        </p:txBody>
      </p:sp>
    </p:spTree>
    <p:extLst>
      <p:ext uri="{BB962C8B-B14F-4D97-AF65-F5344CB8AC3E}">
        <p14:creationId xmlns:p14="http://schemas.microsoft.com/office/powerpoint/2010/main" xmlns="" val="3274593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xmlns="" id="{55C4B25D-800C-42B7-9ADF-4FF0D032AD2A}"/>
              </a:ext>
            </a:extLst>
          </p:cNvPr>
          <p:cNvSpPr txBox="1"/>
          <p:nvPr/>
        </p:nvSpPr>
        <p:spPr>
          <a:xfrm>
            <a:off x="656579" y="324234"/>
            <a:ext cx="3529659" cy="369332"/>
          </a:xfrm>
          <a:prstGeom prst="rect">
            <a:avLst/>
          </a:prstGeom>
          <a:noFill/>
        </p:spPr>
        <p:txBody>
          <a:bodyPr wrap="square" rtlCol="0">
            <a:spAutoFit/>
          </a:bodyPr>
          <a:lstStyle/>
          <a:p>
            <a:r>
              <a:rPr kumimoji="1" lang="ja-JP" altLang="en-US" dirty="0"/>
              <a:t>公開データに</a:t>
            </a:r>
            <a:r>
              <a:rPr kumimoji="1" lang="ja-JP" altLang="en-US" dirty="0" smtClean="0"/>
              <a:t>ついてのご注意</a:t>
            </a:r>
            <a:endParaRPr kumimoji="1" lang="ja-JP" altLang="en-US" dirty="0"/>
          </a:p>
        </p:txBody>
      </p:sp>
      <p:sp>
        <p:nvSpPr>
          <p:cNvPr id="5" name="テキスト ボックス 4">
            <a:extLst>
              <a:ext uri="{FF2B5EF4-FFF2-40B4-BE49-F238E27FC236}">
                <a16:creationId xmlns:a16="http://schemas.microsoft.com/office/drawing/2014/main" xmlns="" id="{8A7ED2FE-B6CD-461B-9163-CC79A60C6F4E}"/>
              </a:ext>
            </a:extLst>
          </p:cNvPr>
          <p:cNvSpPr txBox="1"/>
          <p:nvPr/>
        </p:nvSpPr>
        <p:spPr>
          <a:xfrm>
            <a:off x="569345" y="1028674"/>
            <a:ext cx="7913502" cy="2031325"/>
          </a:xfrm>
          <a:prstGeom prst="rect">
            <a:avLst/>
          </a:prstGeom>
          <a:noFill/>
        </p:spPr>
        <p:txBody>
          <a:bodyPr wrap="square" rtlCol="0">
            <a:spAutoFit/>
          </a:bodyPr>
          <a:lstStyle/>
          <a:p>
            <a:r>
              <a:rPr kumimoji="1" lang="ja-JP" altLang="en-US" sz="1400" dirty="0"/>
              <a:t>１）ダウンロードされたデータで作成したマスクは一般的なマスクとしての機能を保証するものではありません</a:t>
            </a:r>
            <a:r>
              <a:rPr kumimoji="1" lang="ja-JP" altLang="en-US" sz="1400" dirty="0" smtClean="0"/>
              <a:t>。</a:t>
            </a:r>
            <a:endParaRPr kumimoji="1" lang="en-US" altLang="ja-JP" sz="1400" dirty="0" smtClean="0"/>
          </a:p>
          <a:p>
            <a:endParaRPr kumimoji="1" lang="en-US" altLang="ja-JP" sz="1400" dirty="0" smtClean="0"/>
          </a:p>
          <a:p>
            <a:r>
              <a:rPr kumimoji="1" lang="ja-JP" altLang="en-US" sz="1400" dirty="0" smtClean="0"/>
              <a:t>２）ダウンロードされたデータで作成したマスクの活用について制限を設けるものではありませんが、当該行為に関わる事柄やトラブルについて当社は一切の責任をもちません</a:t>
            </a:r>
            <a:r>
              <a:rPr kumimoji="1" lang="ja-JP" altLang="en-US" sz="1400" dirty="0" smtClean="0"/>
              <a:t>。</a:t>
            </a:r>
            <a:endParaRPr kumimoji="1" lang="en-US" altLang="ja-JP" sz="1400" dirty="0" smtClean="0"/>
          </a:p>
          <a:p>
            <a:endParaRPr kumimoji="1" lang="en-US" altLang="ja-JP" sz="1400" dirty="0" smtClean="0"/>
          </a:p>
          <a:p>
            <a:r>
              <a:rPr kumimoji="1" lang="ja-JP" altLang="en-US" sz="1400" dirty="0" smtClean="0"/>
              <a:t>３）ダウンロードしたデータがマスク不足や</a:t>
            </a:r>
            <a:r>
              <a:rPr kumimoji="1" lang="en-US" altLang="ja-JP" sz="1400" dirty="0" smtClean="0"/>
              <a:t>3D</a:t>
            </a:r>
            <a:r>
              <a:rPr kumimoji="1" lang="ja-JP" altLang="en-US" sz="1400" dirty="0" smtClean="0"/>
              <a:t>プリンターの活用に少しでも役に立てば幸甚です。</a:t>
            </a:r>
          </a:p>
          <a:p>
            <a:endParaRPr kumimoji="1" lang="ja-JP" altLang="en-US" sz="1400" dirty="0" smtClean="0"/>
          </a:p>
          <a:p>
            <a:endParaRPr kumimoji="1" lang="ja-JP" altLang="en-US" sz="1400" dirty="0"/>
          </a:p>
        </p:txBody>
      </p:sp>
      <p:sp>
        <p:nvSpPr>
          <p:cNvPr id="8" name="正方形/長方形 7"/>
          <p:cNvSpPr/>
          <p:nvPr/>
        </p:nvSpPr>
        <p:spPr>
          <a:xfrm>
            <a:off x="571500" y="3316219"/>
            <a:ext cx="7986712" cy="646331"/>
          </a:xfrm>
          <a:prstGeom prst="rect">
            <a:avLst/>
          </a:prstGeom>
        </p:spPr>
        <p:txBody>
          <a:bodyPr wrap="square">
            <a:spAutoFit/>
          </a:bodyPr>
          <a:lstStyle/>
          <a:p>
            <a:r>
              <a:rPr lang="en-US" altLang="ja-JP" sz="1200" dirty="0" smtClean="0"/>
              <a:t>※</a:t>
            </a:r>
            <a:r>
              <a:rPr lang="ja-JP" altLang="en-US" sz="1200" dirty="0" smtClean="0"/>
              <a:t>今回</a:t>
            </a:r>
            <a:r>
              <a:rPr lang="ja-JP" altLang="en-US" sz="1200" dirty="0" smtClean="0"/>
              <a:t>は当方の３</a:t>
            </a:r>
            <a:r>
              <a:rPr lang="en-US" altLang="ja-JP" sz="1200" dirty="0" smtClean="0"/>
              <a:t>D</a:t>
            </a:r>
            <a:r>
              <a:rPr lang="ja-JP" altLang="en-US" sz="1200" dirty="0" smtClean="0"/>
              <a:t>プリンターで使える（保有している）</a:t>
            </a:r>
            <a:r>
              <a:rPr lang="en-US" altLang="ja-JP" sz="1200" dirty="0" smtClean="0"/>
              <a:t>PLA</a:t>
            </a:r>
            <a:r>
              <a:rPr lang="ja-JP" altLang="en-US" sz="1200" dirty="0" smtClean="0"/>
              <a:t>材を</a:t>
            </a:r>
            <a:r>
              <a:rPr lang="ja-JP" altLang="en-US" sz="1200" dirty="0" smtClean="0"/>
              <a:t>使いました。</a:t>
            </a:r>
            <a:endParaRPr lang="en-US" altLang="ja-JP" sz="1200" dirty="0" smtClean="0"/>
          </a:p>
          <a:p>
            <a:r>
              <a:rPr lang="ja-JP" altLang="en-US" sz="1200" dirty="0" smtClean="0"/>
              <a:t>　</a:t>
            </a:r>
            <a:r>
              <a:rPr lang="en-US" altLang="ja-JP" sz="1200" dirty="0" smtClean="0"/>
              <a:t>PLA</a:t>
            </a:r>
            <a:r>
              <a:rPr lang="ja-JP" altLang="en-US" sz="1200" dirty="0" smtClean="0"/>
              <a:t>材は硬くて脆い性質があります</a:t>
            </a:r>
            <a:r>
              <a:rPr lang="ja-JP" altLang="en-US" sz="1200" dirty="0" smtClean="0"/>
              <a:t>。もし</a:t>
            </a:r>
            <a:r>
              <a:rPr lang="ja-JP" altLang="en-US" sz="1200" dirty="0" smtClean="0"/>
              <a:t>ナイロン頭の柔らかめの材料で作成できれば顔へのフィット感</a:t>
            </a:r>
            <a:r>
              <a:rPr lang="ja-JP" altLang="en-US" sz="1200" dirty="0" smtClean="0"/>
              <a:t>はよりフィットするように改善</a:t>
            </a:r>
            <a:r>
              <a:rPr lang="ja-JP" altLang="en-US" sz="1200" dirty="0" smtClean="0"/>
              <a:t>できる可能性</a:t>
            </a:r>
            <a:r>
              <a:rPr lang="ja-JP" altLang="en-US" sz="1200" dirty="0" smtClean="0"/>
              <a:t>があると思います。</a:t>
            </a:r>
            <a:endParaRPr lang="ja-JP" altLang="en-US" sz="1200" dirty="0"/>
          </a:p>
        </p:txBody>
      </p:sp>
    </p:spTree>
    <p:extLst>
      <p:ext uri="{BB962C8B-B14F-4D97-AF65-F5344CB8AC3E}">
        <p14:creationId xmlns:p14="http://schemas.microsoft.com/office/powerpoint/2010/main" xmlns="" val="75816992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148</TotalTime>
  <Words>374</Words>
  <Application>Microsoft Office PowerPoint</Application>
  <PresentationFormat>画面に合わせる (4:3)</PresentationFormat>
  <Paragraphs>39</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スライド 1</vt:lpstr>
      <vt:lpstr>スライド 2</vt:lpstr>
      <vt:lpstr>スライド 3</vt:lpstr>
      <vt:lpstr>スライド 4</vt:lpstr>
      <vt:lpstr>スライド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井上 悟志</dc:creator>
  <cp:lastModifiedBy>mousecomp6</cp:lastModifiedBy>
  <cp:revision>21</cp:revision>
  <dcterms:created xsi:type="dcterms:W3CDTF">2020-04-19T05:22:59Z</dcterms:created>
  <dcterms:modified xsi:type="dcterms:W3CDTF">2020-04-24T06:02:47Z</dcterms:modified>
</cp:coreProperties>
</file>